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4"/>
    <p:sldMasterId id="2147483650" r:id="rId5"/>
    <p:sldMasterId id="2147483719" r:id="rId6"/>
    <p:sldMasterId id="2147483702" r:id="rId7"/>
    <p:sldMasterId id="2147483704" r:id="rId8"/>
  </p:sldMasterIdLst>
  <p:notesMasterIdLst>
    <p:notesMasterId r:id="rId35"/>
  </p:notesMasterIdLst>
  <p:sldIdLst>
    <p:sldId id="256" r:id="rId9"/>
    <p:sldId id="447" r:id="rId10"/>
    <p:sldId id="446" r:id="rId11"/>
    <p:sldId id="457" r:id="rId12"/>
    <p:sldId id="455" r:id="rId13"/>
    <p:sldId id="448" r:id="rId14"/>
    <p:sldId id="420" r:id="rId15"/>
    <p:sldId id="421" r:id="rId16"/>
    <p:sldId id="419" r:id="rId17"/>
    <p:sldId id="341" r:id="rId18"/>
    <p:sldId id="390" r:id="rId19"/>
    <p:sldId id="459" r:id="rId20"/>
    <p:sldId id="339" r:id="rId21"/>
    <p:sldId id="337" r:id="rId22"/>
    <p:sldId id="433" r:id="rId23"/>
    <p:sldId id="434" r:id="rId24"/>
    <p:sldId id="413" r:id="rId25"/>
    <p:sldId id="380" r:id="rId26"/>
    <p:sldId id="442" r:id="rId27"/>
    <p:sldId id="460" r:id="rId28"/>
    <p:sldId id="440" r:id="rId29"/>
    <p:sldId id="461" r:id="rId30"/>
    <p:sldId id="432" r:id="rId31"/>
    <p:sldId id="422" r:id="rId32"/>
    <p:sldId id="429" r:id="rId33"/>
    <p:sldId id="310" r:id="rId34"/>
  </p:sldIdLst>
  <p:sldSz cx="12192000" cy="6858000"/>
  <p:notesSz cx="6797675" cy="9928225"/>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4A7CC8-FF07-4E11-8722-005071AAA22B}" v="91" dt="2022-09-25T17:30:21.8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051" autoAdjust="0"/>
    <p:restoredTop sz="77351"/>
  </p:normalViewPr>
  <p:slideViewPr>
    <p:cSldViewPr>
      <p:cViewPr varScale="1">
        <p:scale>
          <a:sx n="63" d="100"/>
          <a:sy n="63" d="100"/>
        </p:scale>
        <p:origin x="91" y="13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3.xml"/><Relationship Id="rId34" Type="http://schemas.openxmlformats.org/officeDocument/2006/relationships/slide" Target="slides/slide26.xml"/><Relationship Id="rId42" Type="http://schemas.microsoft.com/office/2015/10/relationships/revisionInfo" Target="revisionInfo.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commentAuthors" Target="commentAuthor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Packer" userId="bff36c98-557c-45e1-9a04-57509f7cc53b" providerId="ADAL" clId="{4D4A7CC8-FF07-4E11-8722-005071AAA22B}"/>
    <pc:docChg chg="custSel modMainMaster">
      <pc:chgData name="C Packer" userId="bff36c98-557c-45e1-9a04-57509f7cc53b" providerId="ADAL" clId="{4D4A7CC8-FF07-4E11-8722-005071AAA22B}" dt="2022-09-25T17:29:50.642" v="309"/>
      <pc:docMkLst>
        <pc:docMk/>
      </pc:docMkLst>
      <pc:sldMasterChg chg="addSp modSp mod">
        <pc:chgData name="C Packer" userId="bff36c98-557c-45e1-9a04-57509f7cc53b" providerId="ADAL" clId="{4D4A7CC8-FF07-4E11-8722-005071AAA22B}" dt="2022-09-25T17:29:50.557" v="185"/>
        <pc:sldMasterMkLst>
          <pc:docMk/>
          <pc:sldMasterMk cId="0" sldId="2147483648"/>
        </pc:sldMasterMkLst>
        <pc:spChg chg="add mod ord modVis">
          <ac:chgData name="C Packer" userId="bff36c98-557c-45e1-9a04-57509f7cc53b" providerId="ADAL" clId="{4D4A7CC8-FF07-4E11-8722-005071AAA22B}" dt="2022-09-25T17:29:50.460" v="30"/>
          <ac:spMkLst>
            <pc:docMk/>
            <pc:sldMasterMk cId="0" sldId="2147483648"/>
            <ac:spMk id="3" creationId="{0F73884A-C1C6-425E-9D56-869728BD0443}"/>
          </ac:spMkLst>
        </pc:spChg>
        <pc:spChg chg="add mod ord modVis">
          <ac:chgData name="C Packer" userId="bff36c98-557c-45e1-9a04-57509f7cc53b" providerId="ADAL" clId="{4D4A7CC8-FF07-4E11-8722-005071AAA22B}" dt="2022-09-25T17:29:50.557" v="185"/>
          <ac:spMkLst>
            <pc:docMk/>
            <pc:sldMasterMk cId="0" sldId="2147483648"/>
            <ac:spMk id="4" creationId="{01B3A534-04FB-4303-A447-0F3D24584D1B}"/>
          </ac:spMkLst>
        </pc:spChg>
      </pc:sldMasterChg>
      <pc:sldMasterChg chg="addSp modSp mod">
        <pc:chgData name="C Packer" userId="bff36c98-557c-45e1-9a04-57509f7cc53b" providerId="ADAL" clId="{4D4A7CC8-FF07-4E11-8722-005071AAA22B}" dt="2022-09-25T17:29:50.577" v="216"/>
        <pc:sldMasterMkLst>
          <pc:docMk/>
          <pc:sldMasterMk cId="0" sldId="2147483650"/>
        </pc:sldMasterMkLst>
        <pc:spChg chg="add mod ord modVis">
          <ac:chgData name="C Packer" userId="bff36c98-557c-45e1-9a04-57509f7cc53b" providerId="ADAL" clId="{4D4A7CC8-FF07-4E11-8722-005071AAA22B}" dt="2022-09-25T17:29:50.480" v="61"/>
          <ac:spMkLst>
            <pc:docMk/>
            <pc:sldMasterMk cId="0" sldId="2147483650"/>
            <ac:spMk id="2" creationId="{881D761D-C738-4962-B721-09F7DC6A34F7}"/>
          </ac:spMkLst>
        </pc:spChg>
        <pc:spChg chg="add mod ord modVis">
          <ac:chgData name="C Packer" userId="bff36c98-557c-45e1-9a04-57509f7cc53b" providerId="ADAL" clId="{4D4A7CC8-FF07-4E11-8722-005071AAA22B}" dt="2022-09-25T17:29:50.577" v="216"/>
          <ac:spMkLst>
            <pc:docMk/>
            <pc:sldMasterMk cId="0" sldId="2147483650"/>
            <ac:spMk id="4" creationId="{277FFE88-CAAE-4137-8F21-64CCE9C6AE4E}"/>
          </ac:spMkLst>
        </pc:spChg>
      </pc:sldMasterChg>
      <pc:sldMasterChg chg="addSp modSp mod">
        <pc:chgData name="C Packer" userId="bff36c98-557c-45e1-9a04-57509f7cc53b" providerId="ADAL" clId="{4D4A7CC8-FF07-4E11-8722-005071AAA22B}" dt="2022-09-25T17:29:50.615" v="278"/>
        <pc:sldMasterMkLst>
          <pc:docMk/>
          <pc:sldMasterMk cId="744033649" sldId="2147483702"/>
        </pc:sldMasterMkLst>
        <pc:spChg chg="add mod ord modVis">
          <ac:chgData name="C Packer" userId="bff36c98-557c-45e1-9a04-57509f7cc53b" providerId="ADAL" clId="{4D4A7CC8-FF07-4E11-8722-005071AAA22B}" dt="2022-09-25T17:29:50.515" v="123"/>
          <ac:spMkLst>
            <pc:docMk/>
            <pc:sldMasterMk cId="744033649" sldId="2147483702"/>
            <ac:spMk id="2" creationId="{323B5300-3A8D-4436-B5FC-09F4CE940A3B}"/>
          </ac:spMkLst>
        </pc:spChg>
        <pc:spChg chg="add mod ord modVis">
          <ac:chgData name="C Packer" userId="bff36c98-557c-45e1-9a04-57509f7cc53b" providerId="ADAL" clId="{4D4A7CC8-FF07-4E11-8722-005071AAA22B}" dt="2022-09-25T17:29:50.615" v="278"/>
          <ac:spMkLst>
            <pc:docMk/>
            <pc:sldMasterMk cId="744033649" sldId="2147483702"/>
            <ac:spMk id="5" creationId="{6F450A82-FBAA-4014-B8AF-0BEAAA82D236}"/>
          </ac:spMkLst>
        </pc:spChg>
      </pc:sldMasterChg>
      <pc:sldMasterChg chg="addSp modSp mod">
        <pc:chgData name="C Packer" userId="bff36c98-557c-45e1-9a04-57509f7cc53b" providerId="ADAL" clId="{4D4A7CC8-FF07-4E11-8722-005071AAA22B}" dt="2022-09-25T17:29:50.642" v="309"/>
        <pc:sldMasterMkLst>
          <pc:docMk/>
          <pc:sldMasterMk cId="2657230335" sldId="2147483704"/>
        </pc:sldMasterMkLst>
        <pc:spChg chg="add mod ord modVis">
          <ac:chgData name="C Packer" userId="bff36c98-557c-45e1-9a04-57509f7cc53b" providerId="ADAL" clId="{4D4A7CC8-FF07-4E11-8722-005071AAA22B}" dt="2022-09-25T17:29:50.532" v="154"/>
          <ac:spMkLst>
            <pc:docMk/>
            <pc:sldMasterMk cId="2657230335" sldId="2147483704"/>
            <ac:spMk id="2" creationId="{ECF92F74-4756-41B5-8A0E-0FE3D727D5BA}"/>
          </ac:spMkLst>
        </pc:spChg>
        <pc:spChg chg="add mod ord modVis">
          <ac:chgData name="C Packer" userId="bff36c98-557c-45e1-9a04-57509f7cc53b" providerId="ADAL" clId="{4D4A7CC8-FF07-4E11-8722-005071AAA22B}" dt="2022-09-25T17:29:50.642" v="309"/>
          <ac:spMkLst>
            <pc:docMk/>
            <pc:sldMasterMk cId="2657230335" sldId="2147483704"/>
            <ac:spMk id="5" creationId="{AD3D9A00-B122-4F2B-8AFC-62C89A8A9FA2}"/>
          </ac:spMkLst>
        </pc:spChg>
      </pc:sldMasterChg>
      <pc:sldMasterChg chg="addSp modSp mod">
        <pc:chgData name="C Packer" userId="bff36c98-557c-45e1-9a04-57509f7cc53b" providerId="ADAL" clId="{4D4A7CC8-FF07-4E11-8722-005071AAA22B}" dt="2022-09-25T17:29:50.596" v="247"/>
        <pc:sldMasterMkLst>
          <pc:docMk/>
          <pc:sldMasterMk cId="2577287840" sldId="2147483719"/>
        </pc:sldMasterMkLst>
        <pc:spChg chg="add mod ord modVis">
          <ac:chgData name="C Packer" userId="bff36c98-557c-45e1-9a04-57509f7cc53b" providerId="ADAL" clId="{4D4A7CC8-FF07-4E11-8722-005071AAA22B}" dt="2022-09-25T17:29:50.498" v="92"/>
          <ac:spMkLst>
            <pc:docMk/>
            <pc:sldMasterMk cId="2577287840" sldId="2147483719"/>
            <ac:spMk id="2" creationId="{E7D593F1-4B61-4355-8BEA-E43E385177C5}"/>
          </ac:spMkLst>
        </pc:spChg>
        <pc:spChg chg="add mod ord modVis">
          <ac:chgData name="C Packer" userId="bff36c98-557c-45e1-9a04-57509f7cc53b" providerId="ADAL" clId="{4D4A7CC8-FF07-4E11-8722-005071AAA22B}" dt="2022-09-25T17:29:50.596" v="247"/>
          <ac:spMkLst>
            <pc:docMk/>
            <pc:sldMasterMk cId="2577287840" sldId="2147483719"/>
            <ac:spMk id="3" creationId="{AA93B8E2-3C6D-4F7B-85D3-D59C6909E8DB}"/>
          </ac:spMkLst>
        </pc:sp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90488" y="744538"/>
            <a:ext cx="6616700" cy="3722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06357" y="4715907"/>
            <a:ext cx="4984962" cy="4467701"/>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90488" y="744538"/>
            <a:ext cx="6616700" cy="3722687"/>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Just think about how many times you have already read things today. It really is a vital skill.</a:t>
            </a:r>
          </a:p>
        </p:txBody>
      </p:sp>
    </p:spTree>
    <p:extLst>
      <p:ext uri="{BB962C8B-B14F-4D97-AF65-F5344CB8AC3E}">
        <p14:creationId xmlns:p14="http://schemas.microsoft.com/office/powerpoint/2010/main" val="955984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22206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Some children learn to blend really quickly, and others take a little longer. If your child is finding it difficult, ask your child’s teacher for ways to help at home – playing blending games at home is so helpful!</a:t>
            </a:r>
          </a:p>
          <a:p>
            <a:br>
              <a:rPr lang="en-US" dirty="0"/>
            </a:br>
            <a:r>
              <a:rPr lang="en-US" dirty="0"/>
              <a:t>Show parents this video from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3531044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Explain what each word means – use our glossary to help: https://</a:t>
            </a:r>
            <a:r>
              <a:rPr lang="en-US" dirty="0" err="1"/>
              <a:t>www.littlewandlelettersandsounds.org.uk</a:t>
            </a:r>
            <a:r>
              <a:rPr lang="en-US" dirty="0"/>
              <a:t>/resources/my-letters-and-sounds/getting-started/</a:t>
            </a:r>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We usually teach four new sounds a week and have a review lesson on a Friday. You will get a list of the sounds that we are learning to have at home. This will help you with formation and pronunciation.  </a:t>
            </a:r>
          </a:p>
        </p:txBody>
      </p:sp>
    </p:spTree>
    <p:extLst>
      <p:ext uri="{BB962C8B-B14F-4D97-AF65-F5344CB8AC3E}">
        <p14:creationId xmlns:p14="http://schemas.microsoft.com/office/powerpoint/2010/main" val="2481167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964539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There are specific resources for the Little </a:t>
            </a:r>
            <a:r>
              <a:rPr lang="en-US" i="1" dirty="0" err="1"/>
              <a:t>Wandle</a:t>
            </a:r>
            <a:r>
              <a:rPr lang="en-US" i="1" dirty="0"/>
              <a:t> </a:t>
            </a:r>
            <a:r>
              <a:rPr lang="en-US" i="1" dirty="0" err="1"/>
              <a:t>Programme</a:t>
            </a:r>
            <a:r>
              <a:rPr lang="en-US" i="1" dirty="0"/>
              <a:t> which the children will be very familiar with. Each sound that we teach to begin with has either a mnemonic (like the astronaut that you can see here) or a phrase like boing-boing for ‘oi’. This helps the children </a:t>
            </a:r>
            <a:r>
              <a:rPr lang="en-US" i="1" dirty="0" err="1"/>
              <a:t>recognise</a:t>
            </a:r>
            <a:r>
              <a:rPr lang="en-US" i="1" dirty="0"/>
              <a:t> and remember the graphemes. Every time we teach a new sound, we also read words during the phonics lesson that contain that new sound so that the children </a:t>
            </a:r>
            <a:r>
              <a:rPr lang="en-US" i="1" dirty="0" err="1"/>
              <a:t>practise</a:t>
            </a:r>
            <a:r>
              <a:rPr lang="en-US" i="1" dirty="0"/>
              <a:t> what they have learned. We then go on to reading a sentence containing some of those words. We have displays in the classroom and on the tables to support the children throughout the day. </a:t>
            </a:r>
          </a:p>
        </p:txBody>
      </p:sp>
    </p:spTree>
    <p:extLst>
      <p:ext uri="{BB962C8B-B14F-4D97-AF65-F5344CB8AC3E}">
        <p14:creationId xmlns:p14="http://schemas.microsoft.com/office/powerpoint/2010/main" val="38969497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This is an example of what the children learn in Year 1.</a:t>
            </a:r>
          </a:p>
          <a:p>
            <a:endParaRPr lang="en-US" i="1" dirty="0"/>
          </a:p>
          <a:p>
            <a:r>
              <a:rPr lang="en-US" i="1" dirty="0"/>
              <a:t>Children learn that there are graphemes that can have different sounds and sounds that can be made with different letters. </a:t>
            </a:r>
          </a:p>
          <a:p>
            <a:endParaRPr lang="en-US" dirty="0"/>
          </a:p>
          <a:p>
            <a:r>
              <a:rPr lang="en-US" dirty="0"/>
              <a:t>Use the backs and fronts of Phase 5 cards to show ‘</a:t>
            </a:r>
            <a:r>
              <a:rPr lang="en-US" dirty="0" err="1"/>
              <a:t>ea</a:t>
            </a:r>
            <a:r>
              <a:rPr lang="en-US" dirty="0"/>
              <a:t>’ and ‘ow’.</a:t>
            </a:r>
          </a:p>
          <a:p>
            <a:endParaRPr lang="en-US" dirty="0"/>
          </a:p>
        </p:txBody>
      </p:sp>
    </p:spTree>
    <p:extLst>
      <p:ext uri="{BB962C8B-B14F-4D97-AF65-F5344CB8AC3E}">
        <p14:creationId xmlns:p14="http://schemas.microsoft.com/office/powerpoint/2010/main" val="3328170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32561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Have a look at this video on the website: 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84161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dirty="0"/>
              <a:t>Model the process on a flipchart for the parents </a:t>
            </a:r>
            <a:r>
              <a:rPr lang="en-US"/>
              <a:t>to see.</a:t>
            </a:r>
            <a:endParaRPr lang="en-US" dirty="0"/>
          </a:p>
        </p:txBody>
      </p:sp>
    </p:spTree>
    <p:extLst>
      <p:ext uri="{BB962C8B-B14F-4D97-AF65-F5344CB8AC3E}">
        <p14:creationId xmlns:p14="http://schemas.microsoft.com/office/powerpoint/2010/main" val="4022871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8333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339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65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9/25/2022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SIPCMContentMarking" descr="{&quot;HashCode&quot;:-69574079,&quot;Placement&quot;:&quot;Header&quot;,&quot;Top&quot;:0.0,&quot;Left&quot;:0.0,&quot;SlideWidth&quot;:960,&quot;SlideHeight&quot;:540}">
            <a:extLst>
              <a:ext uri="{FF2B5EF4-FFF2-40B4-BE49-F238E27FC236}">
                <a16:creationId xmlns:a16="http://schemas.microsoft.com/office/drawing/2014/main" id="{0F73884A-C1C6-425E-9D56-869728BD0443}"/>
              </a:ext>
            </a:extLst>
          </p:cNvPr>
          <p:cNvSpPr txBox="1"/>
          <p:nvPr userDrawn="1"/>
        </p:nvSpPr>
        <p:spPr>
          <a:xfrm>
            <a:off x="0" y="0"/>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
        <p:nvSpPr>
          <p:cNvPr id="4" name="MSIPCMContentMarking" descr="{&quot;HashCode&quot;:-45436510,&quot;Placement&quot;:&quot;Footer&quot;,&quot;Top&quot;:519.343,&quot;Left&quot;:0.0,&quot;SlideWidth&quot;:960,&quot;SlideHeight&quot;:540}">
            <a:extLst>
              <a:ext uri="{FF2B5EF4-FFF2-40B4-BE49-F238E27FC236}">
                <a16:creationId xmlns:a16="http://schemas.microsoft.com/office/drawing/2014/main" id="{01B3A534-04FB-4303-A447-0F3D24584D1B}"/>
              </a:ext>
            </a:extLst>
          </p:cNvPr>
          <p:cNvSpPr txBox="1"/>
          <p:nvPr userDrawn="1"/>
        </p:nvSpPr>
        <p:spPr>
          <a:xfrm>
            <a:off x="0" y="6595656"/>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cstate="screen">
            <a:extLst>
              <a:ext uri="{28A0092B-C50C-407E-A947-70E740481C1C}">
                <a14:useLocalDpi xmlns:a14="http://schemas.microsoft.com/office/drawing/2010/main" val="0"/>
              </a:ext>
            </a:extLst>
          </a:blip>
          <a:stretch>
            <a:fillRect/>
          </a:stretch>
        </p:blipFill>
        <p:spPr>
          <a:xfrm>
            <a:off x="10704512" y="260648"/>
            <a:ext cx="1224136" cy="1224136"/>
          </a:xfrm>
          <a:prstGeom prst="rect">
            <a:avLst/>
          </a:prstGeom>
        </p:spPr>
      </p:pic>
      <p:sp>
        <p:nvSpPr>
          <p:cNvPr id="2" name="MSIPCMContentMarking" descr="{&quot;HashCode&quot;:-69574079,&quot;Placement&quot;:&quot;Header&quot;,&quot;Top&quot;:0.0,&quot;Left&quot;:0.0,&quot;SlideWidth&quot;:960,&quot;SlideHeight&quot;:540}">
            <a:extLst>
              <a:ext uri="{FF2B5EF4-FFF2-40B4-BE49-F238E27FC236}">
                <a16:creationId xmlns:a16="http://schemas.microsoft.com/office/drawing/2014/main" id="{881D761D-C738-4962-B721-09F7DC6A34F7}"/>
              </a:ext>
            </a:extLst>
          </p:cNvPr>
          <p:cNvSpPr txBox="1"/>
          <p:nvPr userDrawn="1"/>
        </p:nvSpPr>
        <p:spPr>
          <a:xfrm>
            <a:off x="0" y="0"/>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
        <p:nvSpPr>
          <p:cNvPr id="4" name="MSIPCMContentMarking" descr="{&quot;HashCode&quot;:-45436510,&quot;Placement&quot;:&quot;Footer&quot;,&quot;Top&quot;:519.343,&quot;Left&quot;:0.0,&quot;SlideWidth&quot;:960,&quot;SlideHeight&quot;:540}">
            <a:extLst>
              <a:ext uri="{FF2B5EF4-FFF2-40B4-BE49-F238E27FC236}">
                <a16:creationId xmlns:a16="http://schemas.microsoft.com/office/drawing/2014/main" id="{277FFE88-CAAE-4137-8F21-64CCE9C6AE4E}"/>
              </a:ext>
            </a:extLst>
          </p:cNvPr>
          <p:cNvSpPr txBox="1"/>
          <p:nvPr userDrawn="1"/>
        </p:nvSpPr>
        <p:spPr>
          <a:xfrm>
            <a:off x="0" y="6595656"/>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cstate="screen">
            <a:extLst>
              <a:ext uri="{28A0092B-C50C-407E-A947-70E740481C1C}">
                <a14:useLocalDpi xmlns:a14="http://schemas.microsoft.com/office/drawing/2010/main" val="0"/>
              </a:ext>
            </a:extLst>
          </a:blip>
          <a:stretch>
            <a:fillRect/>
          </a:stretch>
        </p:blipFill>
        <p:spPr>
          <a:xfrm>
            <a:off x="10683293" y="260648"/>
            <a:ext cx="1266574" cy="1260000"/>
          </a:xfrm>
          <a:prstGeom prst="rect">
            <a:avLst/>
          </a:prstGeom>
        </p:spPr>
      </p:pic>
      <p:sp>
        <p:nvSpPr>
          <p:cNvPr id="2" name="MSIPCMContentMarking" descr="{&quot;HashCode&quot;:-69574079,&quot;Placement&quot;:&quot;Header&quot;,&quot;Top&quot;:0.0,&quot;Left&quot;:0.0,&quot;SlideWidth&quot;:960,&quot;SlideHeight&quot;:540}">
            <a:extLst>
              <a:ext uri="{FF2B5EF4-FFF2-40B4-BE49-F238E27FC236}">
                <a16:creationId xmlns:a16="http://schemas.microsoft.com/office/drawing/2014/main" id="{E7D593F1-4B61-4355-8BEA-E43E385177C5}"/>
              </a:ext>
            </a:extLst>
          </p:cNvPr>
          <p:cNvSpPr txBox="1"/>
          <p:nvPr userDrawn="1"/>
        </p:nvSpPr>
        <p:spPr>
          <a:xfrm>
            <a:off x="0" y="0"/>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
        <p:nvSpPr>
          <p:cNvPr id="3" name="MSIPCMContentMarking" descr="{&quot;HashCode&quot;:-45436510,&quot;Placement&quot;:&quot;Footer&quot;,&quot;Top&quot;:519.343,&quot;Left&quot;:0.0,&quot;SlideWidth&quot;:960,&quot;SlideHeight&quot;:540}">
            <a:extLst>
              <a:ext uri="{FF2B5EF4-FFF2-40B4-BE49-F238E27FC236}">
                <a16:creationId xmlns:a16="http://schemas.microsoft.com/office/drawing/2014/main" id="{AA93B8E2-3C6D-4F7B-85D3-D59C6909E8DB}"/>
              </a:ext>
            </a:extLst>
          </p:cNvPr>
          <p:cNvSpPr txBox="1"/>
          <p:nvPr userDrawn="1"/>
        </p:nvSpPr>
        <p:spPr>
          <a:xfrm>
            <a:off x="0" y="6595656"/>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MSIPCMContentMarking" descr="{&quot;HashCode&quot;:-69574079,&quot;Placement&quot;:&quot;Header&quot;,&quot;Top&quot;:0.0,&quot;Left&quot;:0.0,&quot;SlideWidth&quot;:960,&quot;SlideHeight&quot;:540}">
            <a:extLst>
              <a:ext uri="{FF2B5EF4-FFF2-40B4-BE49-F238E27FC236}">
                <a16:creationId xmlns:a16="http://schemas.microsoft.com/office/drawing/2014/main" id="{323B5300-3A8D-4436-B5FC-09F4CE940A3B}"/>
              </a:ext>
            </a:extLst>
          </p:cNvPr>
          <p:cNvSpPr txBox="1"/>
          <p:nvPr userDrawn="1"/>
        </p:nvSpPr>
        <p:spPr>
          <a:xfrm>
            <a:off x="0" y="0"/>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
        <p:nvSpPr>
          <p:cNvPr id="5" name="MSIPCMContentMarking" descr="{&quot;HashCode&quot;:-45436510,&quot;Placement&quot;:&quot;Footer&quot;,&quot;Top&quot;:519.343,&quot;Left&quot;:0.0,&quot;SlideWidth&quot;:960,&quot;SlideHeight&quot;:540}">
            <a:extLst>
              <a:ext uri="{FF2B5EF4-FFF2-40B4-BE49-F238E27FC236}">
                <a16:creationId xmlns:a16="http://schemas.microsoft.com/office/drawing/2014/main" id="{6F450A82-FBAA-4014-B8AF-0BEAAA82D236}"/>
              </a:ext>
            </a:extLst>
          </p:cNvPr>
          <p:cNvSpPr txBox="1"/>
          <p:nvPr userDrawn="1"/>
        </p:nvSpPr>
        <p:spPr>
          <a:xfrm>
            <a:off x="0" y="6595656"/>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MSIPCMContentMarking" descr="{&quot;HashCode&quot;:-69574079,&quot;Placement&quot;:&quot;Header&quot;,&quot;Top&quot;:0.0,&quot;Left&quot;:0.0,&quot;SlideWidth&quot;:960,&quot;SlideHeight&quot;:540}">
            <a:extLst>
              <a:ext uri="{FF2B5EF4-FFF2-40B4-BE49-F238E27FC236}">
                <a16:creationId xmlns:a16="http://schemas.microsoft.com/office/drawing/2014/main" id="{ECF92F74-4756-41B5-8A0E-0FE3D727D5BA}"/>
              </a:ext>
            </a:extLst>
          </p:cNvPr>
          <p:cNvSpPr txBox="1"/>
          <p:nvPr userDrawn="1"/>
        </p:nvSpPr>
        <p:spPr>
          <a:xfrm>
            <a:off x="0" y="0"/>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
        <p:nvSpPr>
          <p:cNvPr id="5" name="MSIPCMContentMarking" descr="{&quot;HashCode&quot;:-45436510,&quot;Placement&quot;:&quot;Footer&quot;,&quot;Top&quot;:519.343,&quot;Left&quot;:0.0,&quot;SlideWidth&quot;:960,&quot;SlideHeight&quot;:540}">
            <a:extLst>
              <a:ext uri="{FF2B5EF4-FFF2-40B4-BE49-F238E27FC236}">
                <a16:creationId xmlns:a16="http://schemas.microsoft.com/office/drawing/2014/main" id="{AD3D9A00-B122-4F2B-8AFC-62C89A8A9FA2}"/>
              </a:ext>
            </a:extLst>
          </p:cNvPr>
          <p:cNvSpPr txBox="1"/>
          <p:nvPr userDrawn="1"/>
        </p:nvSpPr>
        <p:spPr>
          <a:xfrm>
            <a:off x="0" y="6595656"/>
            <a:ext cx="581126" cy="262344"/>
          </a:xfrm>
          <a:prstGeom prst="rect">
            <a:avLst/>
          </a:prstGeom>
          <a:noFill/>
        </p:spPr>
        <p:txBody>
          <a:bodyPr vert="horz" wrap="square" lIns="0" tIns="0" rIns="0" bIns="0" rtlCol="0" anchor="ctr" anchorCtr="1">
            <a:spAutoFit/>
          </a:bodyPr>
          <a:lstStyle/>
          <a:p>
            <a:pPr algn="l">
              <a:spcBef>
                <a:spcPct val="0"/>
              </a:spcBef>
              <a:spcAft>
                <a:spcPct val="0"/>
              </a:spcAft>
            </a:pPr>
            <a:r>
              <a:rPr lang="en-GB" sz="1000">
                <a:solidFill>
                  <a:srgbClr val="000000"/>
                </a:solidFill>
                <a:latin typeface="Calibri" panose="020F0502020204030204" pitchFamily="34" charset="0"/>
              </a:rPr>
              <a:t>Public</a:t>
            </a:r>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IL5YUCPyC5I?feature=oembed" TargetMode="Externa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ideo" Target="https://www.youtube.com/embed/NTC0PbtmeUA?feature=oembed" TargetMode="External"/><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jpeg"/><Relationship Id="rId7" Type="http://schemas.openxmlformats.org/officeDocument/2006/relationships/image" Target="../media/image39.emf"/><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38.emf"/><Relationship Id="rId5" Type="http://schemas.openxmlformats.org/officeDocument/2006/relationships/image" Target="../media/image37.png"/><Relationship Id="rId4" Type="http://schemas.openxmlformats.org/officeDocument/2006/relationships/image" Target="../media/image36.jpeg"/><Relationship Id="rId9" Type="http://schemas.openxmlformats.org/officeDocument/2006/relationships/hyperlink" Target="https://www.publicdomainpictures.net/en/view-image.php?image=358129&amp;picture=heart-rainbow-stripes-clipart"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1.tif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2.tiff"/></Relationships>
</file>

<file path=ppt/slides/_rels/slide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hyperlink" Target="https://youtu.be/-ZtjFIvA_fs" TargetMode="External"/><Relationship Id="rId7" Type="http://schemas.openxmlformats.org/officeDocument/2006/relationships/hyperlink" Target="https://youtu.be/DvOuc7cWXxc"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hyperlink" Target="https://youtu.be/qDu3JAjf-U0" TargetMode="External"/><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8499479"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Phonics and early reading</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D1E7C75-6C89-A249-A30C-CE8E70E36D13}"/>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23392" y="1916832"/>
            <a:ext cx="3600400" cy="4398659"/>
          </a:xfrm>
          <a:prstGeom prst="roundRect">
            <a:avLst>
              <a:gd name="adj" fmla="val 3335"/>
            </a:avLst>
          </a:prstGeom>
        </p:spPr>
      </p:pic>
      <p:pic>
        <p:nvPicPr>
          <p:cNvPr id="20" name="Picture 19">
            <a:extLst>
              <a:ext uri="{FF2B5EF4-FFF2-40B4-BE49-F238E27FC236}">
                <a16:creationId xmlns:a16="http://schemas.microsoft.com/office/drawing/2014/main" id="{F47BE807-306C-AB4D-9DBF-534B43CD6AC2}"/>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4367808" y="1916832"/>
            <a:ext cx="3600400" cy="4392488"/>
          </a:xfrm>
          <a:prstGeom prst="roundRect">
            <a:avLst>
              <a:gd name="adj" fmla="val 3996"/>
            </a:avLst>
          </a:prstGeom>
        </p:spPr>
      </p:pic>
      <p:pic>
        <p:nvPicPr>
          <p:cNvPr id="22" name="Picture 21">
            <a:extLst>
              <a:ext uri="{FF2B5EF4-FFF2-40B4-BE49-F238E27FC236}">
                <a16:creationId xmlns:a16="http://schemas.microsoft.com/office/drawing/2014/main" id="{9E34C08F-E545-904E-BA43-E68CEBDE484F}"/>
              </a:ext>
            </a:extLst>
          </p:cNvPr>
          <p:cNvPicPr>
            <a:picLocks/>
          </p:cNvPicPr>
          <p:nvPr/>
        </p:nvPicPr>
        <p:blipFill rotWithShape="1">
          <a:blip r:embed="rId5" cstate="screen">
            <a:extLst>
              <a:ext uri="{28A0092B-C50C-407E-A947-70E740481C1C}">
                <a14:useLocalDpi xmlns:a14="http://schemas.microsoft.com/office/drawing/2010/main" val="0"/>
              </a:ext>
            </a:extLst>
          </a:blip>
          <a:srcRect l="-100" r="-100"/>
          <a:stretch/>
        </p:blipFill>
        <p:spPr>
          <a:xfrm>
            <a:off x="8112224" y="1916832"/>
            <a:ext cx="3607200" cy="2088000"/>
          </a:xfrm>
          <a:prstGeom prst="roundRect">
            <a:avLst>
              <a:gd name="adj" fmla="val 4292"/>
            </a:avLst>
          </a:prstGeom>
        </p:spPr>
      </p:pic>
      <p:pic>
        <p:nvPicPr>
          <p:cNvPr id="24" name="Picture 23">
            <a:extLst>
              <a:ext uri="{FF2B5EF4-FFF2-40B4-BE49-F238E27FC236}">
                <a16:creationId xmlns:a16="http://schemas.microsoft.com/office/drawing/2014/main" id="{AFC6224D-9348-0849-A788-DC9043F0C84E}"/>
              </a:ext>
            </a:extLst>
          </p:cNvPr>
          <p:cNvPicPr>
            <a:picLocks noChangeAspect="1"/>
          </p:cNvPicPr>
          <p:nvPr/>
        </p:nvPicPr>
        <p:blipFill rotWithShape="1">
          <a:blip r:embed="rId6" cstate="screen">
            <a:extLst>
              <a:ext uri="{28A0092B-C50C-407E-A947-70E740481C1C}">
                <a14:useLocalDpi xmlns:a14="http://schemas.microsoft.com/office/drawing/2010/main" val="0"/>
              </a:ext>
            </a:extLst>
          </a:blip>
          <a:srcRect/>
          <a:stretch/>
        </p:blipFill>
        <p:spPr>
          <a:xfrm>
            <a:off x="8112224" y="4204795"/>
            <a:ext cx="3618402" cy="2088465"/>
          </a:xfrm>
          <a:prstGeom prst="roundRect">
            <a:avLst>
              <a:gd name="adj" fmla="val 4293"/>
            </a:avLst>
          </a:prstGeom>
        </p:spPr>
      </p:pic>
      <p:sp>
        <p:nvSpPr>
          <p:cNvPr id="7" name="Title 6">
            <a:extLst>
              <a:ext uri="{FF2B5EF4-FFF2-40B4-BE49-F238E27FC236}">
                <a16:creationId xmlns:a16="http://schemas.microsoft.com/office/drawing/2014/main" id="{A6FA5D5B-84DD-2045-95A0-148DB04A368C}"/>
              </a:ext>
            </a:extLst>
          </p:cNvPr>
          <p:cNvSpPr>
            <a:spLocks noGrp="1"/>
          </p:cNvSpPr>
          <p:nvPr>
            <p:ph type="title"/>
          </p:nvPr>
        </p:nvSpPr>
        <p:spPr>
          <a:xfrm>
            <a:off x="479376" y="332656"/>
            <a:ext cx="7003074" cy="1152128"/>
          </a:xfrm>
        </p:spPr>
        <p:txBody>
          <a:bodyPr/>
          <a:lstStyle/>
          <a:p>
            <a:r>
              <a:rPr lang="en-US" dirty="0"/>
              <a:t>How many times have you already read today?</a:t>
            </a:r>
          </a:p>
        </p:txBody>
      </p:sp>
    </p:spTree>
    <p:extLst>
      <p:ext uri="{BB962C8B-B14F-4D97-AF65-F5344CB8AC3E}">
        <p14:creationId xmlns:p14="http://schemas.microsoft.com/office/powerpoint/2010/main" val="4281160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extLst>
              <a:ext uri="{28A0092B-C50C-407E-A947-70E740481C1C}">
                <a14:useLocalDpi xmlns:a14="http://schemas.microsoft.com/office/drawing/2010/main" val="0"/>
              </a:ext>
            </a:extLst>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t>Our school has chosen </a:t>
            </a:r>
            <a:br>
              <a:rPr lang="en-GB" dirty="0"/>
            </a:br>
            <a:r>
              <a:rPr lang="en-GB" i="1" dirty="0"/>
              <a:t>Little </a:t>
            </a:r>
            <a:r>
              <a:rPr lang="en-GB" i="1" dirty="0" err="1"/>
              <a:t>Wandle</a:t>
            </a:r>
            <a:r>
              <a:rPr lang="en-GB" i="1" dirty="0"/>
              <a:t> Letters and Sounds Revised</a:t>
            </a:r>
            <a:r>
              <a:rPr lang="en-GB" dirty="0"/>
              <a:t> as our systematic, synthetic phonics (SSP) programme to teach early reading and spelling.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111603" y="1916832"/>
            <a:ext cx="6770092" cy="4248472"/>
          </a:xfrm>
          <a:prstGeom prst="roundRect">
            <a:avLst>
              <a:gd name="adj" fmla="val 2638"/>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t>making connections between the sounds of our spoken words and the letters that are used to write them down.</a:t>
            </a:r>
            <a:endParaRPr lang="en-US" sz="4000" dirty="0"/>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a:lstStyle/>
          <a:p>
            <a:pPr algn="ctr"/>
            <a:r>
              <a:rPr lang="en-US" sz="4000" b="1" dirty="0">
                <a:solidFill>
                  <a:schemeClr val="accent1"/>
                </a:solidFill>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76CA3B5-91E5-0C42-A06C-51710AD05C91}"/>
              </a:ext>
            </a:extLst>
          </p:cNvPr>
          <p:cNvSpPr>
            <a:spLocks noGrp="1"/>
          </p:cNvSpPr>
          <p:nvPr>
            <p:ph type="title"/>
          </p:nvPr>
        </p:nvSpPr>
        <p:spPr/>
        <p:txBody>
          <a:bodyPr/>
          <a:lstStyle/>
          <a:p>
            <a:r>
              <a:rPr lang="en-US" dirty="0"/>
              <a:t>Blending to read words</a:t>
            </a:r>
          </a:p>
        </p:txBody>
      </p:sp>
      <p:pic>
        <p:nvPicPr>
          <p:cNvPr id="4"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4"/>
          <a:stretch>
            <a:fillRect/>
          </a:stretch>
        </p:blipFill>
        <p:spPr>
          <a:xfrm>
            <a:off x="2510729" y="1844824"/>
            <a:ext cx="7170541" cy="4051356"/>
          </a:xfrm>
          <a:prstGeom prst="rect">
            <a:avLst/>
          </a:prstGeom>
        </p:spPr>
      </p:pic>
    </p:spTree>
    <p:extLst>
      <p:ext uri="{BB962C8B-B14F-4D97-AF65-F5344CB8AC3E}">
        <p14:creationId xmlns:p14="http://schemas.microsoft.com/office/powerpoint/2010/main" val="2939075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6888088" y="210364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88088" y="308255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89778" y="409066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p:txBody>
          <a:bodyPr/>
          <a:lstStyle/>
          <a:p>
            <a:r>
              <a:rPr lang="en-US" dirty="0"/>
              <a:t>Teaching order </a:t>
            </a:r>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096000" y="3078291"/>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767408" y="2060848"/>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p:txBody>
          <a:bodyPr/>
          <a:lstStyle/>
          <a:p>
            <a:r>
              <a:rPr lang="en-US" dirty="0"/>
              <a:t>Gradually your child learns the entire alphabetic code:</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23392" y="2060848"/>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6023992" y="2924944"/>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C1C3FB-22BE-674D-A0B5-A5145EBE509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065980" y="2045703"/>
            <a:ext cx="2010312" cy="2876414"/>
          </a:xfrm>
          <a:prstGeom prst="rect">
            <a:avLst/>
          </a:prstGeom>
        </p:spPr>
      </p:pic>
      <p:pic>
        <p:nvPicPr>
          <p:cNvPr id="17" name="Picture 16">
            <a:extLst>
              <a:ext uri="{FF2B5EF4-FFF2-40B4-BE49-F238E27FC236}">
                <a16:creationId xmlns:a16="http://schemas.microsoft.com/office/drawing/2014/main" id="{BF8E5868-D84C-7545-A9F1-126E820F7CE1}"/>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571483" y="2045703"/>
            <a:ext cx="2057987" cy="2963819"/>
          </a:xfrm>
          <a:prstGeom prst="rect">
            <a:avLst/>
          </a:prstGeom>
        </p:spPr>
      </p:pic>
      <p:sp>
        <p:nvSpPr>
          <p:cNvPr id="2" name="Title 1">
            <a:extLst>
              <a:ext uri="{FF2B5EF4-FFF2-40B4-BE49-F238E27FC236}">
                <a16:creationId xmlns:a16="http://schemas.microsoft.com/office/drawing/2014/main" id="{B2790E23-9E32-574E-81CA-4278D9013B18}"/>
              </a:ext>
            </a:extLst>
          </p:cNvPr>
          <p:cNvSpPr>
            <a:spLocks noGrp="1"/>
          </p:cNvSpPr>
          <p:nvPr>
            <p:ph type="title"/>
          </p:nvPr>
        </p:nvSpPr>
        <p:spPr/>
        <p:txBody>
          <a:bodyPr/>
          <a:lstStyle/>
          <a:p>
            <a:r>
              <a:rPr lang="en-US" dirty="0"/>
              <a:t>How we make learning stick </a:t>
            </a:r>
          </a:p>
        </p:txBody>
      </p:sp>
      <p:sp>
        <p:nvSpPr>
          <p:cNvPr id="3" name="Text Placeholder 2">
            <a:extLst>
              <a:ext uri="{FF2B5EF4-FFF2-40B4-BE49-F238E27FC236}">
                <a16:creationId xmlns:a16="http://schemas.microsoft.com/office/drawing/2014/main" id="{EB749D0C-0D49-2F4F-BA24-28CF6B89B7FB}"/>
              </a:ext>
            </a:extLst>
          </p:cNvPr>
          <p:cNvSpPr>
            <a:spLocks noGrp="1"/>
          </p:cNvSpPr>
          <p:nvPr>
            <p:ph type="body" sz="quarter" idx="10"/>
          </p:nvPr>
        </p:nvSpPr>
        <p:spPr>
          <a:xfrm>
            <a:off x="2847253" y="2751060"/>
            <a:ext cx="1651150" cy="1675452"/>
          </a:xfrm>
        </p:spPr>
        <p:txBody>
          <a:bodyPr/>
          <a:lstStyle/>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p>
          <a:p>
            <a:pPr marL="0" indent="0">
              <a:buNone/>
            </a:pPr>
            <a:r>
              <a:rPr lang="en-US" dirty="0">
                <a:solidFill>
                  <a:srgbClr val="0070C0"/>
                </a:solidFill>
              </a:rPr>
              <a:t>	</a:t>
            </a:r>
            <a:endParaRPr lang="en-US" dirty="0"/>
          </a:p>
        </p:txBody>
      </p:sp>
      <p:pic>
        <p:nvPicPr>
          <p:cNvPr id="15" name="Picture 14" descr="A picture containing graphical user interface&#10;&#10;Description automatically generated">
            <a:extLst>
              <a:ext uri="{FF2B5EF4-FFF2-40B4-BE49-F238E27FC236}">
                <a16:creationId xmlns:a16="http://schemas.microsoft.com/office/drawing/2014/main" id="{5198A57D-E228-0A45-AF74-FCE2257B2AB8}"/>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826755" y="2339556"/>
            <a:ext cx="2730514" cy="1716914"/>
          </a:xfrm>
          <a:prstGeom prst="rect">
            <a:avLst/>
          </a:prstGeom>
        </p:spPr>
      </p:pic>
      <p:pic>
        <p:nvPicPr>
          <p:cNvPr id="16" name="Picture 15" descr="A picture containing text&#10;&#10;Description automatically generated">
            <a:extLst>
              <a:ext uri="{FF2B5EF4-FFF2-40B4-BE49-F238E27FC236}">
                <a16:creationId xmlns:a16="http://schemas.microsoft.com/office/drawing/2014/main" id="{08427D23-5B97-BB49-9F61-1AAD3324AC4D}"/>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9120336" y="4221088"/>
            <a:ext cx="2730514" cy="1694565"/>
          </a:xfrm>
          <a:prstGeom prst="rect">
            <a:avLst/>
          </a:prstGeom>
        </p:spPr>
      </p:pic>
      <p:pic>
        <p:nvPicPr>
          <p:cNvPr id="5" name="Picture 4">
            <a:extLst>
              <a:ext uri="{FF2B5EF4-FFF2-40B4-BE49-F238E27FC236}">
                <a16:creationId xmlns:a16="http://schemas.microsoft.com/office/drawing/2014/main" id="{3A757EBA-D8DF-E442-AC59-BD3CEBCEB52E}"/>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5258850" y="3198013"/>
            <a:ext cx="2018257" cy="2908198"/>
          </a:xfrm>
          <a:prstGeom prst="rect">
            <a:avLst/>
          </a:prstGeom>
        </p:spPr>
      </p:pic>
      <p:pic>
        <p:nvPicPr>
          <p:cNvPr id="7" name="Picture 6">
            <a:extLst>
              <a:ext uri="{FF2B5EF4-FFF2-40B4-BE49-F238E27FC236}">
                <a16:creationId xmlns:a16="http://schemas.microsoft.com/office/drawing/2014/main" id="{3AE2143B-5B1E-3545-90B1-E9199C029DEA}"/>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1845033" y="3221851"/>
            <a:ext cx="2050041" cy="2884360"/>
          </a:xfrm>
          <a:prstGeom prst="rect">
            <a:avLst/>
          </a:prstGeom>
        </p:spPr>
      </p:pic>
    </p:spTree>
    <p:extLst>
      <p:ext uri="{BB962C8B-B14F-4D97-AF65-F5344CB8AC3E}">
        <p14:creationId xmlns:p14="http://schemas.microsoft.com/office/powerpoint/2010/main" val="1973199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extLst>
              <a:ext uri="{28A0092B-C50C-407E-A947-70E740481C1C}">
                <a14:useLocalDpi xmlns:a14="http://schemas.microsoft.com/office/drawing/2010/main" val="0"/>
              </a:ext>
            </a:extLst>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and spelling</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1F0471-4A55-3846-B0BD-83140E2B4C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4137" y="1782133"/>
            <a:ext cx="3106041" cy="4444216"/>
          </a:xfrm>
          <a:prstGeom prst="rect">
            <a:avLst/>
          </a:prstGeom>
          <a:effectLst>
            <a:glow rad="127000">
              <a:schemeClr val="tx1">
                <a:alpha val="8000"/>
              </a:schemeClr>
            </a:glow>
          </a:effectLst>
        </p:spPr>
      </p:pic>
      <p:pic>
        <p:nvPicPr>
          <p:cNvPr id="6" name="Picture 5">
            <a:extLst>
              <a:ext uri="{FF2B5EF4-FFF2-40B4-BE49-F238E27FC236}">
                <a16:creationId xmlns:a16="http://schemas.microsoft.com/office/drawing/2014/main" id="{806C001C-814A-1848-A7E5-352D2F68FD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0891" y="1758400"/>
            <a:ext cx="3118317" cy="4493324"/>
          </a:xfrm>
          <a:prstGeom prst="rect">
            <a:avLst/>
          </a:prstGeom>
          <a:effectLst>
            <a:glow rad="127000">
              <a:schemeClr val="tx1">
                <a:alpha val="8000"/>
              </a:schemeClr>
            </a:glow>
          </a:effectLst>
        </p:spPr>
      </p:pic>
      <p:sp>
        <p:nvSpPr>
          <p:cNvPr id="3" name="Title 2">
            <a:extLst>
              <a:ext uri="{FF2B5EF4-FFF2-40B4-BE49-F238E27FC236}">
                <a16:creationId xmlns:a16="http://schemas.microsoft.com/office/drawing/2014/main" id="{26E2E055-D791-3148-ABD1-64385835A769}"/>
              </a:ext>
            </a:extLst>
          </p:cNvPr>
          <p:cNvSpPr>
            <a:spLocks noGrp="1"/>
          </p:cNvSpPr>
          <p:nvPr>
            <p:ph type="title"/>
          </p:nvPr>
        </p:nvSpPr>
        <p:spPr/>
        <p:txBody>
          <a:bodyPr/>
          <a:lstStyle/>
          <a:p>
            <a:r>
              <a:rPr lang="en-US" dirty="0"/>
              <a:t>Reading and spelling </a:t>
            </a:r>
          </a:p>
        </p:txBody>
      </p:sp>
    </p:spTree>
    <p:extLst>
      <p:ext uri="{BB962C8B-B14F-4D97-AF65-F5344CB8AC3E}">
        <p14:creationId xmlns:p14="http://schemas.microsoft.com/office/powerpoint/2010/main" val="2030589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545611C7-E0F5-DA44-85D0-52EBBAE9A918}"/>
              </a:ext>
            </a:extLst>
          </p:cNvPr>
          <p:cNvSpPr/>
          <p:nvPr/>
        </p:nvSpPr>
        <p:spPr>
          <a:xfrm>
            <a:off x="263352" y="1628800"/>
            <a:ext cx="11665296" cy="4968552"/>
          </a:xfrm>
          <a:prstGeom prst="roundRect">
            <a:avLst>
              <a:gd name="adj" fmla="val 4865"/>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A4451E03-CDAF-FD45-B0F4-36BD87D44AD0}"/>
              </a:ext>
            </a:extLst>
          </p:cNvPr>
          <p:cNvSpPr>
            <a:spLocks noGrp="1"/>
          </p:cNvSpPr>
          <p:nvPr>
            <p:ph type="body" sz="quarter" idx="10"/>
          </p:nvPr>
        </p:nvSpPr>
        <p:spPr>
          <a:xfrm>
            <a:off x="479376" y="2204864"/>
            <a:ext cx="5256584" cy="4392488"/>
          </a:xfrm>
        </p:spPr>
        <p:txBody>
          <a:bodyPr/>
          <a:lstStyle/>
          <a:p>
            <a:pPr marL="0" indent="0" algn="ctr">
              <a:buNone/>
            </a:pPr>
            <a:r>
              <a:rPr lang="en-US" sz="8000" u="sng" dirty="0">
                <a:solidFill>
                  <a:schemeClr val="accent2"/>
                </a:solidFill>
                <a:latin typeface="+mj-lt"/>
                <a:ea typeface="Sassoon Infant Rg" panose="02000503030000020003" pitchFamily="2" charset="0"/>
              </a:rPr>
              <a:t>sh</a:t>
            </a:r>
            <a:r>
              <a:rPr lang="en-US" sz="8000" dirty="0">
                <a:solidFill>
                  <a:schemeClr val="tx1"/>
                </a:solidFill>
                <a:latin typeface="+mj-lt"/>
                <a:ea typeface="Sassoon Infant Rg" panose="02000503030000020003" pitchFamily="2" charset="0"/>
              </a:rPr>
              <a:t>ell</a:t>
            </a:r>
          </a:p>
          <a:p>
            <a:pPr marL="0" indent="0" algn="ctr">
              <a:buNone/>
            </a:pPr>
            <a:r>
              <a:rPr lang="en-US" sz="8000" u="sng" dirty="0">
                <a:solidFill>
                  <a:schemeClr val="accent2"/>
                </a:solidFill>
                <a:latin typeface="+mj-lt"/>
                <a:ea typeface="Sassoon Infant Rg" panose="02000503030000020003" pitchFamily="2" charset="0"/>
              </a:rPr>
              <a:t>ch</a:t>
            </a:r>
            <a:r>
              <a:rPr lang="en-US" sz="8000" dirty="0">
                <a:solidFill>
                  <a:schemeClr val="tx1"/>
                </a:solidFill>
                <a:latin typeface="+mj-lt"/>
                <a:ea typeface="Sassoon Infant Rg" panose="02000503030000020003" pitchFamily="2" charset="0"/>
              </a:rPr>
              <a:t>ef</a:t>
            </a:r>
          </a:p>
          <a:p>
            <a:pPr marL="0" indent="0" algn="ctr">
              <a:buNone/>
            </a:pPr>
            <a:r>
              <a:rPr lang="en-US" sz="8000" dirty="0">
                <a:solidFill>
                  <a:schemeClr val="tx1"/>
                </a:solidFill>
                <a:latin typeface="+mj-lt"/>
                <a:ea typeface="Sassoon Infant Rg" panose="02000503030000020003" pitchFamily="2" charset="0"/>
              </a:rPr>
              <a:t>spe</a:t>
            </a:r>
            <a:r>
              <a:rPr lang="en-US" sz="8000" u="sng" dirty="0">
                <a:solidFill>
                  <a:schemeClr val="accent2"/>
                </a:solidFill>
                <a:latin typeface="+mj-lt"/>
                <a:ea typeface="Sassoon Infant Rg" panose="02000503030000020003" pitchFamily="2" charset="0"/>
              </a:rPr>
              <a:t>ci</a:t>
            </a:r>
            <a:r>
              <a:rPr lang="en-US" sz="8000" dirty="0">
                <a:solidFill>
                  <a:schemeClr val="tx1"/>
                </a:solidFill>
                <a:latin typeface="+mj-lt"/>
                <a:ea typeface="Sassoon Infant Rg" panose="02000503030000020003" pitchFamily="2" charset="0"/>
              </a:rPr>
              <a:t>al</a:t>
            </a:r>
            <a:endParaRPr lang="en-US" sz="9600" dirty="0">
              <a:solidFill>
                <a:schemeClr val="tx1"/>
              </a:solidFill>
              <a:latin typeface="+mj-lt"/>
              <a:ea typeface="Sassoon Infant Rg" panose="02000503030000020003" pitchFamily="2" charset="0"/>
            </a:endParaRPr>
          </a:p>
        </p:txBody>
      </p:sp>
      <p:sp>
        <p:nvSpPr>
          <p:cNvPr id="3" name="Title 2">
            <a:extLst>
              <a:ext uri="{FF2B5EF4-FFF2-40B4-BE49-F238E27FC236}">
                <a16:creationId xmlns:a16="http://schemas.microsoft.com/office/drawing/2014/main" id="{A089F851-6352-7342-953E-DB04AE7679B1}"/>
              </a:ext>
            </a:extLst>
          </p:cNvPr>
          <p:cNvSpPr>
            <a:spLocks noGrp="1"/>
          </p:cNvSpPr>
          <p:nvPr>
            <p:ph type="title"/>
          </p:nvPr>
        </p:nvSpPr>
        <p:spPr>
          <a:xfrm>
            <a:off x="479376" y="332656"/>
            <a:ext cx="9793088" cy="1152128"/>
          </a:xfrm>
        </p:spPr>
        <p:txBody>
          <a:bodyPr/>
          <a:lstStyle/>
          <a:p>
            <a:r>
              <a:rPr lang="en-US" dirty="0"/>
              <a:t>And all the different ways to write </a:t>
            </a:r>
            <a:br>
              <a:rPr lang="en-US" dirty="0"/>
            </a:br>
            <a:r>
              <a:rPr lang="en-US" dirty="0"/>
              <a:t>the phoneme </a:t>
            </a:r>
            <a:r>
              <a:rPr lang="en-US" dirty="0" err="1"/>
              <a:t>sh</a:t>
            </a:r>
            <a:r>
              <a:rPr lang="en-US" dirty="0"/>
              <a:t>:</a:t>
            </a:r>
          </a:p>
        </p:txBody>
      </p:sp>
      <p:sp>
        <p:nvSpPr>
          <p:cNvPr id="4" name="Text Placeholder 3">
            <a:extLst>
              <a:ext uri="{FF2B5EF4-FFF2-40B4-BE49-F238E27FC236}">
                <a16:creationId xmlns:a16="http://schemas.microsoft.com/office/drawing/2014/main" id="{7FC492CE-899C-294C-9F0C-49E8A7FC09DD}"/>
              </a:ext>
            </a:extLst>
          </p:cNvPr>
          <p:cNvSpPr>
            <a:spLocks noGrp="1"/>
          </p:cNvSpPr>
          <p:nvPr>
            <p:ph type="body" sz="quarter" idx="11"/>
          </p:nvPr>
        </p:nvSpPr>
        <p:spPr>
          <a:xfrm>
            <a:off x="6240016" y="2204864"/>
            <a:ext cx="5256584" cy="4392488"/>
          </a:xfrm>
        </p:spPr>
        <p:txBody>
          <a:bodyPr/>
          <a:lstStyle/>
          <a:p>
            <a:pPr marL="0" indent="0" algn="ctr">
              <a:buNone/>
            </a:pPr>
            <a:r>
              <a:rPr lang="en-US" sz="8000" dirty="0">
                <a:solidFill>
                  <a:schemeClr val="tx1"/>
                </a:solidFill>
                <a:latin typeface="+mj-lt"/>
                <a:ea typeface="Sassoon Infant Rg" panose="02000503030000020003" pitchFamily="2" charset="0"/>
              </a:rPr>
              <a:t>cap</a:t>
            </a:r>
            <a:r>
              <a:rPr lang="en-US" sz="8000" u="sng" dirty="0">
                <a:solidFill>
                  <a:schemeClr val="accent2"/>
                </a:solidFill>
                <a:latin typeface="+mj-lt"/>
                <a:ea typeface="Sassoon Infant Rg" panose="02000503030000020003" pitchFamily="2" charset="0"/>
              </a:rPr>
              <a:t>ti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man</a:t>
            </a:r>
            <a:r>
              <a:rPr lang="en-US" sz="8000" u="sng" dirty="0">
                <a:solidFill>
                  <a:schemeClr val="accent2"/>
                </a:solidFill>
                <a:latin typeface="+mj-lt"/>
                <a:ea typeface="Sassoon Infant Rg" panose="02000503030000020003" pitchFamily="2" charset="0"/>
              </a:rPr>
              <a:t>si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pa</a:t>
            </a:r>
            <a:r>
              <a:rPr lang="en-US" sz="8000" u="sng" dirty="0">
                <a:solidFill>
                  <a:schemeClr val="accent2"/>
                </a:solidFill>
                <a:latin typeface="+mj-lt"/>
                <a:ea typeface="Sassoon Infant Rg" panose="02000503030000020003" pitchFamily="2" charset="0"/>
              </a:rPr>
              <a:t>ssi</a:t>
            </a:r>
            <a:r>
              <a:rPr lang="en-US" sz="8000" dirty="0">
                <a:solidFill>
                  <a:schemeClr val="tx1"/>
                </a:solidFill>
                <a:latin typeface="+mj-lt"/>
                <a:ea typeface="Sassoon Infant Rg" panose="02000503030000020003" pitchFamily="2" charset="0"/>
              </a:rPr>
              <a:t>on</a:t>
            </a:r>
          </a:p>
        </p:txBody>
      </p:sp>
    </p:spTree>
    <p:extLst>
      <p:ext uri="{BB962C8B-B14F-4D97-AF65-F5344CB8AC3E}">
        <p14:creationId xmlns:p14="http://schemas.microsoft.com/office/powerpoint/2010/main" val="3322292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a:lstStyle/>
          <a:p>
            <a:r>
              <a:rPr lang="en-US" dirty="0"/>
              <a:t>Tricky words </a:t>
            </a:r>
          </a:p>
        </p:txBody>
      </p:sp>
      <p:pic>
        <p:nvPicPr>
          <p:cNvPr id="2" name="Online Media 1" descr="How we teach tricky words">
            <a:hlinkClick r:id="" action="ppaction://media"/>
            <a:extLst>
              <a:ext uri="{FF2B5EF4-FFF2-40B4-BE49-F238E27FC236}">
                <a16:creationId xmlns:a16="http://schemas.microsoft.com/office/drawing/2014/main" id="{51527262-8363-1841-AC54-DBB40AE1BB89}"/>
              </a:ext>
            </a:extLst>
          </p:cNvPr>
          <p:cNvPicPr>
            <a:picLocks noRot="1" noChangeAspect="1"/>
          </p:cNvPicPr>
          <p:nvPr>
            <a:videoFile r:link="rId1"/>
          </p:nvPr>
        </p:nvPicPr>
        <p:blipFill>
          <a:blip r:embed="rId4"/>
          <a:stretch>
            <a:fillRect/>
          </a:stretch>
        </p:blipFill>
        <p:spPr>
          <a:xfrm>
            <a:off x="2640094" y="1988840"/>
            <a:ext cx="6911812" cy="3905174"/>
          </a:xfrm>
          <a:prstGeom prst="rect">
            <a:avLst/>
          </a:prstGeom>
        </p:spPr>
      </p:pic>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2564904"/>
            <a:ext cx="4176464" cy="3744416"/>
          </a:xfrm>
        </p:spPr>
        <p:txBody>
          <a:bodyPr/>
          <a:lstStyle/>
          <a:p>
            <a:r>
              <a:rPr lang="en-US" sz="3200" dirty="0">
                <a:solidFill>
                  <a:schemeClr val="tx1"/>
                </a:solidFill>
              </a:rPr>
              <a:t>Say the word.</a:t>
            </a:r>
          </a:p>
          <a:p>
            <a:r>
              <a:rPr lang="en-US" sz="3200" dirty="0">
                <a:solidFill>
                  <a:schemeClr val="tx1"/>
                </a:solidFill>
              </a:rPr>
              <a:t>Segment the sounds.</a:t>
            </a:r>
          </a:p>
          <a:p>
            <a:r>
              <a:rPr lang="en-US" sz="3200" dirty="0">
                <a:solidFill>
                  <a:schemeClr val="tx1"/>
                </a:solidFill>
              </a:rPr>
              <a:t>Count the sounds.</a:t>
            </a:r>
          </a:p>
          <a:p>
            <a:r>
              <a:rPr lang="en-US" sz="3200" dirty="0">
                <a:solidFill>
                  <a:schemeClr val="tx1"/>
                </a:solidFill>
              </a:rPr>
              <a:t>Write them down.</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lstStyle/>
          <a:p>
            <a:r>
              <a:rPr lang="en-US" dirty="0"/>
              <a:t>Spelling</a:t>
            </a: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891253" y="1801214"/>
            <a:ext cx="6741316" cy="4490459"/>
          </a:xfrm>
          <a:prstGeom prst="roundRect">
            <a:avLst>
              <a:gd name="adj" fmla="val 3608"/>
            </a:avLst>
          </a:prstGeom>
        </p:spPr>
      </p:pic>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2556242"/>
            <a:ext cx="5616624" cy="3393038"/>
          </a:xfrm>
        </p:spPr>
        <p:txBody>
          <a:bodyPr/>
          <a:lstStyle/>
          <a:p>
            <a:pPr marL="0" indent="0">
              <a:buNone/>
            </a:pPr>
            <a:r>
              <a:rPr lang="en-GB" b="1" dirty="0">
                <a:solidFill>
                  <a:schemeClr val="tx2"/>
                </a:solidFill>
              </a:rPr>
              <a:t>Reading practice sessions are: </a:t>
            </a:r>
          </a:p>
          <a:p>
            <a:r>
              <a:rPr lang="en-GB" dirty="0">
                <a:solidFill>
                  <a:schemeClr val="tx1"/>
                </a:solidFill>
              </a:rPr>
              <a:t>timetabled three times a week </a:t>
            </a:r>
          </a:p>
          <a:p>
            <a:r>
              <a:rPr lang="en-GB" dirty="0">
                <a:solidFill>
                  <a:schemeClr val="tx1"/>
                </a:solidFill>
              </a:rPr>
              <a:t>taught by a trained teacher/teaching assistant</a:t>
            </a:r>
          </a:p>
          <a:p>
            <a:r>
              <a:rPr lang="en-GB" dirty="0">
                <a:solidFill>
                  <a:schemeClr val="tx1"/>
                </a:solidFill>
              </a:rPr>
              <a:t>taught in small groups.</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5951984" y="1968267"/>
            <a:ext cx="5760639" cy="3909005"/>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all the sounds and tricky words in their phonics book well</a:t>
            </a:r>
          </a:p>
          <a:p>
            <a:r>
              <a:rPr lang="en-US" sz="2400" dirty="0">
                <a:solidFill>
                  <a:schemeClr val="tx1">
                    <a:lumMod val="85000"/>
                    <a:lumOff val="15000"/>
                  </a:schemeClr>
                </a:solidFill>
              </a:rPr>
              <a:t>Read many of the words by silent blending (in their head) – their reading will be automatic</a:t>
            </a:r>
          </a:p>
          <a:p>
            <a:r>
              <a:rPr lang="en-US" sz="2400" dirty="0">
                <a:solidFill>
                  <a:schemeClr val="tx1">
                    <a:lumMod val="85000"/>
                    <a:lumOff val="15000"/>
                  </a:schemeClr>
                </a:solidFill>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dirty="0"/>
              <a:t>Reading a book at the right level</a:t>
            </a: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extLst>
              <a:ext uri="{28A0092B-C50C-407E-A947-70E740481C1C}">
                <a14:useLocalDpi xmlns:a14="http://schemas.microsoft.com/office/drawing/2010/main" val="0"/>
              </a:ext>
            </a:extLst>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2" name="Picture 11" descr="Reading for Pleasure">
            <a:extLst>
              <a:ext uri="{FF2B5EF4-FFF2-40B4-BE49-F238E27FC236}">
                <a16:creationId xmlns:a16="http://schemas.microsoft.com/office/drawing/2014/main" id="{563F0503-A64C-4FC3-9BA7-8549A7D1D2A1}"/>
              </a:ext>
            </a:extLst>
          </p:cNvPr>
          <p:cNvPicPr>
            <a:picLocks noChangeAspect="1"/>
          </p:cNvPicPr>
          <p:nvPr/>
        </p:nvPicPr>
        <p:blipFill>
          <a:blip r:embed="rId8" cstate="screen">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8465232" y="0"/>
            <a:ext cx="2274730" cy="2274730"/>
          </a:xfrm>
          <a:prstGeom prst="rect">
            <a:avLst/>
          </a:prstGeom>
        </p:spPr>
      </p:pic>
      <p:sp>
        <p:nvSpPr>
          <p:cNvPr id="13" name="TextBox 12">
            <a:extLst>
              <a:ext uri="{FF2B5EF4-FFF2-40B4-BE49-F238E27FC236}">
                <a16:creationId xmlns:a16="http://schemas.microsoft.com/office/drawing/2014/main" id="{484490B7-8948-471F-9C68-8A152E793131}"/>
              </a:ext>
            </a:extLst>
          </p:cNvPr>
          <p:cNvSpPr txBox="1"/>
          <p:nvPr/>
        </p:nvSpPr>
        <p:spPr>
          <a:xfrm>
            <a:off x="8544272" y="1772816"/>
            <a:ext cx="2232248" cy="369332"/>
          </a:xfrm>
          <a:prstGeom prst="rect">
            <a:avLst/>
          </a:prstGeom>
          <a:noFill/>
        </p:spPr>
        <p:txBody>
          <a:bodyPr wrap="square" rtlCol="0">
            <a:spAutoFit/>
          </a:bodyPr>
          <a:lstStyle/>
          <a:p>
            <a:r>
              <a:rPr lang="en-GB" dirty="0"/>
              <a:t>Reading for pleasure</a:t>
            </a:r>
          </a:p>
        </p:txBody>
      </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6480720" cy="4196952"/>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a:p>
            <a:r>
              <a:rPr lang="en-US" dirty="0">
                <a:solidFill>
                  <a:schemeClr val="tx1">
                    <a:lumMod val="95000"/>
                    <a:lumOff val="5000"/>
                  </a:schemeClr>
                </a:solidFill>
              </a:rPr>
              <a:t>TO ENSURE SUCCESS, PLEASE SEND READING BOOKS AND READING RECORDS TO SCHOOL DAILY</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endParaRPr lang="en-US" dirty="0"/>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dirty="0"/>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6" cstate="screen">
            <a:extLst>
              <a:ext uri="{28A0092B-C50C-407E-A947-70E740481C1C}">
                <a14:useLocalDpi xmlns:a14="http://schemas.microsoft.com/office/drawing/2010/main" val="0"/>
              </a:ext>
            </a:extLst>
          </a:blip>
          <a:srcRect b="-4261"/>
          <a:stretch/>
        </p:blipFill>
        <p:spPr>
          <a:xfrm>
            <a:off x="4207904" y="2609304"/>
            <a:ext cx="3616288" cy="3556000"/>
          </a:xfrm>
          <a:prstGeom prst="rect">
            <a:avLst/>
          </a:prstGeom>
        </p:spPr>
      </p:pic>
      <p:pic>
        <p:nvPicPr>
          <p:cNvPr id="7" name="Picture 6" descr="Graphical user interface, application, Teams&#10;&#10;Description automatically generated">
            <a:hlinkClick r:id="rId7"/>
            <a:extLst>
              <a:ext uri="{FF2B5EF4-FFF2-40B4-BE49-F238E27FC236}">
                <a16:creationId xmlns:a16="http://schemas.microsoft.com/office/drawing/2014/main" id="{78A0AB10-488A-FF41-A046-589084451A8B}"/>
              </a:ext>
            </a:extLst>
          </p:cNvPr>
          <p:cNvPicPr>
            <a:picLocks noChangeAspect="1"/>
          </p:cNvPicPr>
          <p:nvPr/>
        </p:nvPicPr>
        <p:blipFill rotWithShape="1">
          <a:blip r:embed="rId8" cstate="screen">
            <a:extLst>
              <a:ext uri="{28A0092B-C50C-407E-A947-70E740481C1C}">
                <a14:useLocalDpi xmlns:a14="http://schemas.microsoft.com/office/drawing/2010/main" val="0"/>
              </a:ext>
            </a:extLst>
          </a:blip>
          <a:srcRect/>
          <a:stretch/>
        </p:blipFill>
        <p:spPr>
          <a:xfrm>
            <a:off x="7824192" y="2465288"/>
            <a:ext cx="3723723" cy="3556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4993743-B10A-433C-9996-3035D2C3A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45">
            <a:extLst>
              <a:ext uri="{FF2B5EF4-FFF2-40B4-BE49-F238E27FC236}">
                <a16:creationId xmlns:a16="http://schemas.microsoft.com/office/drawing/2014/main" id="{BB3B8946-A0AA-42D4-8A24-639DC6EA17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6">
            <a:extLst>
              <a:ext uri="{FF2B5EF4-FFF2-40B4-BE49-F238E27FC236}">
                <a16:creationId xmlns:a16="http://schemas.microsoft.com/office/drawing/2014/main" id="{AB1038E6-06EF-4DCB-B52E-D3825C50F7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47">
            <a:extLst>
              <a:ext uri="{FF2B5EF4-FFF2-40B4-BE49-F238E27FC236}">
                <a16:creationId xmlns:a16="http://schemas.microsoft.com/office/drawing/2014/main" id="{5C7EF35C-8B7D-4026-8F09-8B2B225057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44">
            <a:extLst>
              <a:ext uri="{FF2B5EF4-FFF2-40B4-BE49-F238E27FC236}">
                <a16:creationId xmlns:a16="http://schemas.microsoft.com/office/drawing/2014/main" id="{5F24A71D-C0A9-49AC-B2D1-5A9EA2BD38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348538"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Rectangle 20">
            <a:extLst>
              <a:ext uri="{FF2B5EF4-FFF2-40B4-BE49-F238E27FC236}">
                <a16:creationId xmlns:a16="http://schemas.microsoft.com/office/drawing/2014/main" id="{14280C55-570C-4284-9850-B2BA33DB67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7033095"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a:xfrm>
            <a:off x="964760" y="804328"/>
            <a:ext cx="6091312" cy="1205821"/>
          </a:xfrm>
        </p:spPr>
        <p:txBody>
          <a:bodyPr vert="horz" lIns="91440" tIns="45720" rIns="91440" bIns="45720" rtlCol="0" anchor="ctr">
            <a:normAutofit/>
          </a:bodyPr>
          <a:lstStyle/>
          <a:p>
            <a:pPr eaLnBrk="1" hangingPunct="1"/>
            <a:r>
              <a:rPr lang="en-US">
                <a:solidFill>
                  <a:srgbClr val="FEFFFF"/>
                </a:solidFill>
              </a:rPr>
              <a:t>Read to your child</a:t>
            </a:r>
          </a:p>
        </p:txBody>
      </p:sp>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1282189" y="2494450"/>
            <a:ext cx="5773883" cy="3563159"/>
          </a:xfrm>
        </p:spPr>
        <p:txBody>
          <a:bodyPr vert="horz" lIns="91440" tIns="45720" rIns="91440" bIns="45720" rtlCol="0">
            <a:normAutofit/>
          </a:bodyPr>
          <a:lstStyle/>
          <a:p>
            <a:pPr marL="0" eaLnBrk="1" hangingPunct="1"/>
            <a:r>
              <a:rPr lang="en-US" sz="2000" b="1">
                <a:solidFill>
                  <a:schemeClr val="tx1"/>
                </a:solidFill>
              </a:rPr>
              <a:t>The shared book is for YOU to read:</a:t>
            </a:r>
          </a:p>
          <a:p>
            <a:pPr eaLnBrk="1" hangingPunct="1">
              <a:spcBef>
                <a:spcPts val="600"/>
              </a:spcBef>
            </a:pPr>
            <a:r>
              <a:rPr lang="en-US" sz="2000">
                <a:solidFill>
                  <a:schemeClr val="tx1"/>
                </a:solidFill>
              </a:rPr>
              <a:t>Make the story sound as exciting as you can by changing your voice.</a:t>
            </a:r>
          </a:p>
          <a:p>
            <a:pPr eaLnBrk="1" hangingPunct="1">
              <a:spcBef>
                <a:spcPts val="600"/>
              </a:spcBef>
            </a:pPr>
            <a:r>
              <a:rPr lang="en-US" sz="2000">
                <a:solidFill>
                  <a:schemeClr val="tx1"/>
                </a:solidFill>
              </a:rPr>
              <a:t>Talk with your child as much as you can:</a:t>
            </a:r>
          </a:p>
          <a:p>
            <a:pPr lvl="1" eaLnBrk="1" hangingPunct="1">
              <a:spcBef>
                <a:spcPts val="600"/>
              </a:spcBef>
            </a:pPr>
            <a:r>
              <a:rPr lang="en-US" sz="2000">
                <a:solidFill>
                  <a:schemeClr val="tx1"/>
                </a:solidFill>
              </a:rPr>
              <a:t>Introduce new and exciting language</a:t>
            </a:r>
          </a:p>
          <a:p>
            <a:pPr lvl="1" eaLnBrk="1" hangingPunct="1">
              <a:spcBef>
                <a:spcPts val="600"/>
              </a:spcBef>
            </a:pPr>
            <a:r>
              <a:rPr lang="en-US" sz="2000">
                <a:solidFill>
                  <a:schemeClr val="tx1"/>
                </a:solidFill>
              </a:rPr>
              <a:t>Encourage your child to use new vocabulary</a:t>
            </a:r>
          </a:p>
          <a:p>
            <a:pPr lvl="1" eaLnBrk="1" hangingPunct="1">
              <a:spcBef>
                <a:spcPts val="600"/>
              </a:spcBef>
            </a:pPr>
            <a:r>
              <a:rPr lang="en-US" sz="2000">
                <a:solidFill>
                  <a:schemeClr val="tx1"/>
                </a:solidFill>
              </a:rPr>
              <a:t>Make up sentences together</a:t>
            </a:r>
          </a:p>
          <a:p>
            <a:pPr lvl="1" eaLnBrk="1" hangingPunct="1">
              <a:spcBef>
                <a:spcPts val="600"/>
              </a:spcBef>
            </a:pPr>
            <a:r>
              <a:rPr lang="en-US" sz="2000">
                <a:solidFill>
                  <a:schemeClr val="tx1"/>
                </a:solidFill>
              </a:rPr>
              <a:t>Find different words to use</a:t>
            </a:r>
          </a:p>
          <a:p>
            <a:pPr lvl="1" eaLnBrk="1" hangingPunct="1">
              <a:spcBef>
                <a:spcPts val="600"/>
              </a:spcBef>
            </a:pPr>
            <a:r>
              <a:rPr lang="en-US" sz="2000">
                <a:solidFill>
                  <a:schemeClr val="tx1"/>
                </a:solidFill>
              </a:rPr>
              <a:t>Describe things you see.</a:t>
            </a:r>
          </a:p>
        </p:txBody>
      </p:sp>
      <p:pic>
        <p:nvPicPr>
          <p:cNvPr id="3" name="Picture 2">
            <a:extLst>
              <a:ext uri="{FF2B5EF4-FFF2-40B4-BE49-F238E27FC236}">
                <a16:creationId xmlns:a16="http://schemas.microsoft.com/office/drawing/2014/main" id="{11A3D977-9410-4156-8E95-B16F37CAB9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5187" y="633852"/>
            <a:ext cx="3142445" cy="2706632"/>
          </a:xfrm>
          <a:prstGeom prst="rect">
            <a:avLst/>
          </a:prstGeom>
        </p:spPr>
      </p:pic>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b="-1"/>
          <a:stretch/>
        </p:blipFill>
        <p:spPr>
          <a:xfrm>
            <a:off x="8158703" y="3511296"/>
            <a:ext cx="3072364" cy="2757470"/>
          </a:xfrm>
          <a:prstGeom prst="rect">
            <a:avLst/>
          </a:prstGeom>
        </p:spPr>
      </p:pic>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a:lstStyle/>
          <a:p>
            <a:r>
              <a:rPr lang="en-US" sz="4400" dirty="0"/>
              <a:t>One of the greatest gifts adults can give is to read to children </a:t>
            </a:r>
          </a:p>
          <a:p>
            <a:r>
              <a:rPr lang="en-US" b="0" dirty="0"/>
              <a:t>Carl Sagan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D1CF1F52F50304182F8A801AC1A8F70" ma:contentTypeVersion="16" ma:contentTypeDescription="Create a new document." ma:contentTypeScope="" ma:versionID="8ce167d536606f8136b7323b2436db10">
  <xsd:schema xmlns:xsd="http://www.w3.org/2001/XMLSchema" xmlns:xs="http://www.w3.org/2001/XMLSchema" xmlns:p="http://schemas.microsoft.com/office/2006/metadata/properties" xmlns:ns2="c4f7036e-de35-4617-82fc-ec9035f0b1bf" xmlns:ns3="85210bb9-92e9-4b67-9d08-296b31566898" targetNamespace="http://schemas.microsoft.com/office/2006/metadata/properties" ma:root="true" ma:fieldsID="b659af10235adc3bd5e081524b7a7eba" ns2:_="" ns3:_="">
    <xsd:import namespace="c4f7036e-de35-4617-82fc-ec9035f0b1bf"/>
    <xsd:import namespace="85210bb9-92e9-4b67-9d08-296b3156689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4f7036e-de35-4617-82fc-ec9035f0b1b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5210bb9-92e9-4b67-9d08-296b31566898"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dd6b5a2-9ecd-4584-8ff7-1121755fb2a9}" ma:internalName="TaxCatchAll" ma:showField="CatchAllData" ma:web="85210bb9-92e9-4b67-9d08-296b315668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85210bb9-92e9-4b67-9d08-296b31566898" xsi:nil="true"/>
    <lcf76f155ced4ddcb4097134ff3c332f xmlns="c4f7036e-de35-4617-82fc-ec9035f0b1b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2.xml><?xml version="1.0" encoding="utf-8"?>
<ds:datastoreItem xmlns:ds="http://schemas.openxmlformats.org/officeDocument/2006/customXml" ds:itemID="{7CAD88DB-2294-408C-B75F-94379E45EA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4f7036e-de35-4617-82fc-ec9035f0b1bf"/>
    <ds:schemaRef ds:uri="85210bb9-92e9-4b67-9d08-296b315668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B8E684-7516-47AC-9294-08AAE612A259}">
  <ds:schemaRefs>
    <ds:schemaRef ds:uri="http://schemas.microsoft.com/office/2006/metadata/properties"/>
    <ds:schemaRef ds:uri="c4f7036e-de35-4617-82fc-ec9035f0b1b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5210bb9-92e9-4b67-9d08-296b31566898"/>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37092</TotalTime>
  <Words>1213</Words>
  <Application>Microsoft Office PowerPoint</Application>
  <PresentationFormat>Widescreen</PresentationFormat>
  <Paragraphs>104</Paragraphs>
  <Slides>26</Slides>
  <Notes>26</Notes>
  <HiddenSlides>0</HiddenSlides>
  <MMClips>2</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26</vt:i4>
      </vt:variant>
    </vt:vector>
  </HeadingPairs>
  <TitlesOfParts>
    <vt:vector size="37" baseType="lpstr">
      <vt:lpstr>Arial</vt:lpstr>
      <vt:lpstr>Calibri</vt:lpstr>
      <vt:lpstr>Calibri Light</vt:lpstr>
      <vt:lpstr>Gotham Narrow Bold</vt:lpstr>
      <vt:lpstr>Open Sans</vt:lpstr>
      <vt:lpstr>Open Sans Light</vt:lpstr>
      <vt:lpstr>Presentation cover</vt:lpstr>
      <vt:lpstr>Normal body copy page</vt:lpstr>
      <vt:lpstr>Custom Design</vt:lpstr>
      <vt:lpstr>3_Normal body copy page</vt:lpstr>
      <vt:lpstr>4_Normal body copy page</vt:lpstr>
      <vt:lpstr>PowerPoint Presentation</vt:lpstr>
      <vt:lpstr>PowerPoint Presentation</vt:lpstr>
      <vt:lpstr>How many times have you already read today?</vt:lpstr>
      <vt:lpstr>PowerPoint Presentation</vt:lpstr>
      <vt:lpstr>Little Wandle Letters and Sounds Revised</vt:lpstr>
      <vt:lpstr>Phonics is:</vt:lpstr>
      <vt:lpstr>Blending to read words</vt:lpstr>
      <vt:lpstr>Terminology </vt:lpstr>
      <vt:lpstr>Teaching order </vt:lpstr>
      <vt:lpstr>Gradually your child learns the entire alphabetic code:</vt:lpstr>
      <vt:lpstr>How we make learning stick </vt:lpstr>
      <vt:lpstr>PowerPoint Presentation</vt:lpstr>
      <vt:lpstr>Reading and spelling </vt:lpstr>
      <vt:lpstr>And all the different ways to write  the phoneme sh:</vt:lpstr>
      <vt:lpstr>Tricky words </vt:lpstr>
      <vt:lpstr>Spelling</vt:lpstr>
      <vt:lpstr>How do we teach reading in books?</vt:lpstr>
      <vt:lpstr>We use assessment to match your child the right level of book</vt:lpstr>
      <vt:lpstr>Reading a book at the right level</vt:lpstr>
      <vt:lpstr>PowerPoint Presentation</vt:lpstr>
      <vt:lpstr>The most important thing you can do is read with your child</vt:lpstr>
      <vt:lpstr>Books going home</vt:lpstr>
      <vt:lpstr>Listening to your child read their phonics book</vt:lpstr>
      <vt:lpstr>Supporting your child with phonics</vt:lpstr>
      <vt:lpstr>Read to your child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C Packer</cp:lastModifiedBy>
  <cp:revision>371</cp:revision>
  <cp:lastPrinted>2022-09-06T15:53:51Z</cp:lastPrinted>
  <dcterms:modified xsi:type="dcterms:W3CDTF">2022-09-25T17:30:30Z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y fmtid="{D5CDD505-2E9C-101B-9397-08002B2CF9AE}" pid="3" name="MSIP_Label_b3e3b5ea-4b98-4e48-b5c9-b587d8d98a9b_Enabled">
    <vt:lpwstr>true</vt:lpwstr>
  </property>
  <property fmtid="{D5CDD505-2E9C-101B-9397-08002B2CF9AE}" pid="4" name="MSIP_Label_b3e3b5ea-4b98-4e48-b5c9-b587d8d98a9b_SetDate">
    <vt:lpwstr>2022-09-25T17:29:50Z</vt:lpwstr>
  </property>
  <property fmtid="{D5CDD505-2E9C-101B-9397-08002B2CF9AE}" pid="5" name="MSIP_Label_b3e3b5ea-4b98-4e48-b5c9-b587d8d98a9b_Method">
    <vt:lpwstr>Privileged</vt:lpwstr>
  </property>
  <property fmtid="{D5CDD505-2E9C-101B-9397-08002B2CF9AE}" pid="6" name="MSIP_Label_b3e3b5ea-4b98-4e48-b5c9-b587d8d98a9b_Name">
    <vt:lpwstr>b3e3b5ea-4b98-4e48-b5c9-b587d8d98a9b</vt:lpwstr>
  </property>
  <property fmtid="{D5CDD505-2E9C-101B-9397-08002B2CF9AE}" pid="7" name="MSIP_Label_b3e3b5ea-4b98-4e48-b5c9-b587d8d98a9b_SiteId">
    <vt:lpwstr>a091745a-b7d8-4d7a-b2a6-1359053d4510</vt:lpwstr>
  </property>
  <property fmtid="{D5CDD505-2E9C-101B-9397-08002B2CF9AE}" pid="8" name="MSIP_Label_b3e3b5ea-4b98-4e48-b5c9-b587d8d98a9b_ActionId">
    <vt:lpwstr>dc9ddc6c-b5bd-4887-adb5-7789100fae62</vt:lpwstr>
  </property>
  <property fmtid="{D5CDD505-2E9C-101B-9397-08002B2CF9AE}" pid="9" name="MSIP_Label_b3e3b5ea-4b98-4e48-b5c9-b587d8d98a9b_ContentBits">
    <vt:lpwstr>3</vt:lpwstr>
  </property>
  <property fmtid="{D5CDD505-2E9C-101B-9397-08002B2CF9AE}" pid="10" name="MediaServiceImageTags">
    <vt:lpwstr/>
  </property>
</Properties>
</file>